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93" r:id="rId3"/>
    <p:sldId id="256" r:id="rId4"/>
    <p:sldId id="258" r:id="rId5"/>
    <p:sldId id="257" r:id="rId6"/>
    <p:sldId id="260" r:id="rId7"/>
    <p:sldId id="261" r:id="rId8"/>
    <p:sldId id="273" r:id="rId9"/>
    <p:sldId id="262" r:id="rId10"/>
    <p:sldId id="276" r:id="rId11"/>
    <p:sldId id="265" r:id="rId12"/>
    <p:sldId id="266" r:id="rId13"/>
    <p:sldId id="267" r:id="rId14"/>
    <p:sldId id="264" r:id="rId15"/>
    <p:sldId id="281" r:id="rId16"/>
    <p:sldId id="268" r:id="rId17"/>
    <p:sldId id="308" r:id="rId18"/>
    <p:sldId id="269" r:id="rId19"/>
    <p:sldId id="274" r:id="rId20"/>
    <p:sldId id="275" r:id="rId21"/>
    <p:sldId id="284" r:id="rId22"/>
    <p:sldId id="278" r:id="rId23"/>
    <p:sldId id="279" r:id="rId24"/>
    <p:sldId id="280" r:id="rId25"/>
    <p:sldId id="272" r:id="rId26"/>
    <p:sldId id="282" r:id="rId27"/>
    <p:sldId id="283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7" r:id="rId45"/>
    <p:sldId id="302" r:id="rId46"/>
    <p:sldId id="303" r:id="rId47"/>
    <p:sldId id="304" r:id="rId48"/>
    <p:sldId id="305" r:id="rId49"/>
    <p:sldId id="306" r:id="rId5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presProps" Target="pres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27C703-1EBF-5AA8-BCCB-442C794D9D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1730F44-9373-3610-95E7-E92B501231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310E162-356B-6F30-D871-947973253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4EF3-9700-4E6C-AD90-88AAEBF5D7C8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23E665-CEC0-6738-0B83-2FA9E7C72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D684EC2-0437-C34A-54C9-CDA114A2B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53400" y="5991225"/>
            <a:ext cx="2743200" cy="365125"/>
          </a:xfrm>
        </p:spPr>
        <p:txBody>
          <a:bodyPr/>
          <a:lstStyle/>
          <a:p>
            <a:fld id="{C47A5D98-BC28-4D32-B1DC-71B9EFC3A5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4545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918A25-58FD-C2C9-27A0-55DCD3850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0AF8C63-FEDE-7FDA-B930-DB6BE9BA8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C577226-BD3F-3353-CAE3-55BFAA1550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F5B5DB5-945F-B3F4-272F-13C244B80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4EF3-9700-4E6C-AD90-88AAEBF5D7C8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504033D-AA22-38F8-59B0-DF621AE55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CDC9F71-E201-677D-DE5A-05B43F0F7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A5D98-BC28-4D32-B1DC-71B9EFC3A5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1473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E55DA0-0579-7BF7-045A-A8B48038F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EA313B0-CE76-B2B7-A48D-FBFA3B5919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34E7F7A-65AC-D1D9-D901-FD472AAAE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4EF3-9700-4E6C-AD90-88AAEBF5D7C8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B4E9F7C-A744-951B-A42A-D7A71B6E4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A92520E-0C9D-2A0A-9D51-AE3FBA9F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A5D98-BC28-4D32-B1DC-71B9EFC3A5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6711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44793BFC-58FA-A14C-4DED-398EA75050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F9A037A-3089-BC5A-855E-E628766B2B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91CC7D8-A5FD-0716-6723-4CE35C118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4EF3-9700-4E6C-AD90-88AAEBF5D7C8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9A1DB9F-A949-7D17-E980-21F81E14D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FB27A1D-94CD-F7CA-F2DE-C19B7A901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A5D98-BC28-4D32-B1DC-71B9EFC3A5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77457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C87F61-0F1B-D567-084E-B4099037F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48BB91C-123B-FDC4-0DF6-D167A9103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4EF3-9700-4E6C-AD90-88AAEBF5D7C8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628274D-77A6-9E1D-2D62-F9CEA6B34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9D5EA05-C820-DE40-61C2-9BEED3642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A5D98-BC28-4D32-B1DC-71B9EFC3A588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F4B3F601-C288-E41E-7083-8C6A40D415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90" y="6073365"/>
            <a:ext cx="648110" cy="648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314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F831A3-462E-9FF7-32E4-10B60C320F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C6BA2F4-7D41-A16F-A77C-BE8110A5AC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CC72095-39A3-235B-FBF0-7BFD7F0DD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ECBC-B92D-4C8A-BA1D-8926EB78FB79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5919989-3604-A9A8-136A-D0EC0FB87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C14B7EB-E914-CDEC-3D4D-101B3FCC3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925F8-EB45-484F-B347-86276B6471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64450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13F8B9-49D0-E9C3-6EF5-52810B371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9BB72AF-80FB-BC7B-8C6C-689E7462D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E739F5B-5612-6ADA-A558-E23F48FDC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ECBC-B92D-4C8A-BA1D-8926EB78FB79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1DAC7F3-196C-D6EF-C429-C3AC7AFD3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478CFA7-6EEF-D655-1301-74711F658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925F8-EB45-484F-B347-86276B6471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5722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3A128EC-3722-F963-F404-11AD9ADB2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76E9DD3-4494-3CDD-8C64-59B18CE6A2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3464F7A-4A4E-393D-7C58-4F5D22471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ECBC-B92D-4C8A-BA1D-8926EB78FB79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B616270-4E19-747B-1BFE-7129A46EA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76C14E3-1F2E-4F01-723F-3834936C9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925F8-EB45-484F-B347-86276B6471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364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FB05A1-8C6F-779B-85A5-D02DA184B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0100DF0-6658-86A9-0B78-FBA7BF8BBE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2743E79-C6EB-9556-76CB-4AF57E1F3B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BB4EA0C-98D0-A5D8-67F8-AB71D4FA8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ECBC-B92D-4C8A-BA1D-8926EB78FB79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27103E5-0BE0-D8DC-C87E-10EBCA607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EE2EA40-4151-8BAC-2FB1-3EB1C0148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925F8-EB45-484F-B347-86276B6471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57344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AB33F8-94F2-6413-F7A7-FE003A458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E8E5642-A07B-8478-6116-CCC0B8126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7971784-0738-120C-7B4D-D6CE07D043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72EE82C-7167-0D97-E700-09C78B9FA2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D4E16C6-ED9A-8E4D-5797-5FA20DC8F6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268DF23-96EB-32D7-91E0-7B38A1A7D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ECBC-B92D-4C8A-BA1D-8926EB78FB79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AF156C6-B7F4-CA68-923A-992985D53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833D6BD-3E90-1846-5D56-B020A2A7E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925F8-EB45-484F-B347-86276B6471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15940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4112F0-42A8-B379-6E42-B08922978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BA9DCE5-C5A0-5973-EFAD-CD248DFA0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ECBC-B92D-4C8A-BA1D-8926EB78FB79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3BB3918-F783-F826-383B-1E869728D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9882337-5857-6F3D-AB0D-18135EC8E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925F8-EB45-484F-B347-86276B6471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D8A3B1-0B59-4299-6A64-8274EB3CE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5EB19F3-96E0-20C2-E3EA-E93BED45E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4EF3-9700-4E6C-AD90-88AAEBF5D7C8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F5FE20D-16E3-49F2-C0F5-73B112F58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F235B64-D573-BE80-811A-A65F54BC9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A5D98-BC28-4D32-B1DC-71B9EFC3A5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31560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5E043B8-6649-1E7B-39EF-9B7BADA75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ECBC-B92D-4C8A-BA1D-8926EB78FB79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E260F65-F4F8-C15C-F7EE-9B6E04AFB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A7B077E-E3C4-3B1F-8554-B838406FA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925F8-EB45-484F-B347-86276B6471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24847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D7B2CF-620D-C12F-85F6-22978FBE3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2D0407-0EEC-374D-C942-A1F6E6B30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EF2D779-7B08-2402-8D46-2FA9864572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05D3C0E-ED76-65A0-AFBE-FA353ED41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ECBC-B92D-4C8A-BA1D-8926EB78FB79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FCB7ED3-E737-02AD-2B7D-54DDF4030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CBF7BC5-72E3-454F-63B6-5EF1E2199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925F8-EB45-484F-B347-86276B6471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93297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5EDB3F-F529-B82C-790B-0C9AF4089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BADA3F0-5186-5184-127E-DAFF062277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B991853-ABEF-BF63-6719-EEE2E3341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7671F24-A130-BD32-2DB0-3A9860362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ECBC-B92D-4C8A-BA1D-8926EB78FB79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E7505C8-83D2-0D35-D456-D2C259894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381B4F9-4011-391A-FB8C-497F20853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925F8-EB45-484F-B347-86276B6471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83816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69A34E-483B-CBB2-659B-07FE404B0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1A923F2-A5EB-82DF-F91A-54389682C7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79FC569-53C1-30F0-E0FB-2CCE509A0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ECBC-B92D-4C8A-BA1D-8926EB78FB79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401BECB-4C53-0717-A81F-04076D821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689C763-4FEA-493D-D08B-994BD3B55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925F8-EB45-484F-B347-86276B6471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11992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9033426-AEEE-947F-985E-F8F3A417C9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247003A-20A1-5F3C-FCC2-728EE63848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685473E-5503-E31C-07DE-91A1075DF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ECBC-B92D-4C8A-BA1D-8926EB78FB79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EA98AA4-6F23-F94E-CB40-EE3AE2CCC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D51C855-A225-2599-735A-BFD993832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925F8-EB45-484F-B347-86276B6471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088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41EAC1-6EC1-8148-AAB2-82D9D1A01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A945B47-5F8F-07C2-80E5-3D3141FD5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5365637-D75D-E95F-959E-30FC6B2F4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4EF3-9700-4E6C-AD90-88AAEBF5D7C8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B29D298-DCB4-EC4B-07C8-1DB90F668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11EADA7-A8E4-039D-2DEF-A036D5F41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A5D98-BC28-4D32-B1DC-71B9EFC3A5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5542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CD3F5D-EBAF-CBC6-D181-F72CF0AE7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B80E260-0922-FF35-6E4A-CA4647218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3EB9504-D620-13CD-FC29-16C56EA5C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4EF3-9700-4E6C-AD90-88AAEBF5D7C8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8DDB63-FE62-4E0F-6E16-C1966BDA9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7B682C6-EE2C-E1F4-FF08-F3429A0B9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A5D98-BC28-4D32-B1DC-71B9EFC3A5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538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672CBD-5B42-1494-4E1D-416B0D313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959602-5FDA-5CC3-8DDC-19EA1BA0E0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5CBA27D-344D-25F7-2EAC-7166417E8D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66BE6E1-3658-9C36-E3AB-C5C292CB2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4EF3-9700-4E6C-AD90-88AAEBF5D7C8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9E482E2-C44A-258C-586F-90920C326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264533F-F740-FF93-8A6F-0AC4B561D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A5D98-BC28-4D32-B1DC-71B9EFC3A5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9292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ACB90A9-6CD3-A9AE-33D2-4C1000003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5D0C1D3-0CA5-1AFC-0F6F-13009FEA42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570C8EF-E9BD-2BD1-5340-ADE56FE008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A4D64A2-E1A2-597D-5D2C-D0806D7994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C7938FD-EB6A-906F-71EB-479853F938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2CF0120-2784-F4F1-86ED-0972C306F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4EF3-9700-4E6C-AD90-88AAEBF5D7C8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755F1C9-4267-2A3E-58F2-B045A1F20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240A590-75FF-84B4-1A8F-052EA3315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A5D98-BC28-4D32-B1DC-71B9EFC3A5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8589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DBADBE-6911-619D-A6C1-F9F63A0ED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5B7920C-00B3-F53B-9FB9-6C2224835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4EF3-9700-4E6C-AD90-88AAEBF5D7C8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8C79653-CF12-3EC3-1AC7-CF9203519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682A36D-7A3D-6E5E-7E67-8430A50D0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A5D98-BC28-4D32-B1DC-71B9EFC3A5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1563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194FD2E-6789-FA5F-EED7-6232FAA2C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4EF3-9700-4E6C-AD90-88AAEBF5D7C8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FC7290B-8EE9-962B-E416-CE55FA9C4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5CCBDEA-BCEB-167C-A3A0-AA3DD49B4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A5D98-BC28-4D32-B1DC-71B9EFC3A5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657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621E86-7CB7-C797-270A-49E891282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1F97EB5-62ED-0E8A-B8CC-33662683A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988A8EF-B1F2-82A3-1B10-AB9CB48EBA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F1B36D7-1B6E-6C77-5DC3-813222FFA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4EF3-9700-4E6C-AD90-88AAEBF5D7C8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BCF4E8E-2C95-40B1-2BE3-209B6E4B2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7981969-D944-CAD8-54F0-2BE9415CE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A5D98-BC28-4D32-B1DC-71B9EFC3A5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7478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1000"/>
                <a:lumOff val="19000"/>
              </a:schemeClr>
            </a:gs>
            <a:gs pos="46000">
              <a:schemeClr val="accent5">
                <a:lumMod val="95000"/>
                <a:lumOff val="5000"/>
              </a:schemeClr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8D60970-B93F-8697-5E26-0C0C5AD57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99EC9C6-BC53-804A-7658-3682AB0FD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5934BF7-4F3F-3FA3-2740-151163676A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04EF3-9700-4E6C-AD90-88AAEBF5D7C8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8C03AF3-F8C5-A8BB-1310-29D40FB007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4CFF7C5-0052-A173-441A-4355F877EC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A5D98-BC28-4D32-B1DC-71B9EFC3A588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F5B4455C-CE9A-4D45-2E8E-0769EE75789C}"/>
              </a:ext>
            </a:extLst>
          </p:cNvPr>
          <p:cNvSpPr txBox="1"/>
          <p:nvPr userDrawn="1"/>
        </p:nvSpPr>
        <p:spPr>
          <a:xfrm>
            <a:off x="7481465" y="6391981"/>
            <a:ext cx="4589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dirty="0">
                <a:solidFill>
                  <a:schemeClr val="bg1"/>
                </a:solidFill>
              </a:rPr>
              <a:t>Glädje Kreativitet Kommunikation</a:t>
            </a:r>
          </a:p>
        </p:txBody>
      </p:sp>
    </p:spTree>
    <p:extLst>
      <p:ext uri="{BB962C8B-B14F-4D97-AF65-F5344CB8AC3E}">
        <p14:creationId xmlns:p14="http://schemas.microsoft.com/office/powerpoint/2010/main" val="101375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F71C4DC-A55B-567E-3469-3C9F53DAA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F519BB4-BC44-19BA-8BC3-BA842DE7EF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69AE06B-A1FC-ECE1-C487-FEF6D5B440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AECBC-B92D-4C8A-BA1D-8926EB78FB79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90E94BD-36A9-5198-9E9C-17EE3CDB65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38ADFF6-B812-8F7A-18D3-DDA5976AA7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925F8-EB45-484F-B347-86276B6471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7111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610332-07C2-EA11-3C31-1499CA557C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sv-SE" b="1" dirty="0">
                <a:solidFill>
                  <a:schemeClr val="bg1"/>
                </a:solidFill>
              </a:rPr>
              <a:t>Glädje</a:t>
            </a:r>
            <a:br>
              <a:rPr lang="sv-SE" b="1" dirty="0">
                <a:solidFill>
                  <a:schemeClr val="bg1"/>
                </a:solidFill>
              </a:rPr>
            </a:br>
            <a:r>
              <a:rPr lang="sv-SE" b="1" dirty="0">
                <a:solidFill>
                  <a:schemeClr val="bg1"/>
                </a:solidFill>
              </a:rPr>
              <a:t>Kreativitet</a:t>
            </a:r>
            <a:br>
              <a:rPr lang="sv-SE" b="1" dirty="0">
                <a:solidFill>
                  <a:schemeClr val="bg1"/>
                </a:solidFill>
              </a:rPr>
            </a:br>
            <a:r>
              <a:rPr lang="sv-SE" b="1" dirty="0">
                <a:solidFill>
                  <a:schemeClr val="bg1"/>
                </a:solidFill>
              </a:rPr>
              <a:t>Kommunikation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3C82FE7-1567-402D-C637-40BA7609C8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90434"/>
            <a:ext cx="9144000" cy="1655762"/>
          </a:xfrm>
        </p:spPr>
        <p:txBody>
          <a:bodyPr/>
          <a:lstStyle/>
          <a:p>
            <a:endParaRPr lang="sv-SE" dirty="0"/>
          </a:p>
          <a:p>
            <a:endParaRPr lang="sv-SE" dirty="0"/>
          </a:p>
          <a:p>
            <a:r>
              <a:rPr lang="sv-SE" dirty="0"/>
              <a:t>Välkommen till första träffen!</a:t>
            </a:r>
          </a:p>
        </p:txBody>
      </p:sp>
    </p:spTree>
    <p:extLst>
      <p:ext uri="{BB962C8B-B14F-4D97-AF65-F5344CB8AC3E}">
        <p14:creationId xmlns:p14="http://schemas.microsoft.com/office/powerpoint/2010/main" val="28555626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342A4C-5936-FE54-C919-9DC792731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02631"/>
            <a:ext cx="10515600" cy="2852737"/>
          </a:xfrm>
        </p:spPr>
        <p:txBody>
          <a:bodyPr/>
          <a:lstStyle/>
          <a:p>
            <a:pPr algn="ctr"/>
            <a:r>
              <a:rPr lang="sv-SE" sz="9600" b="1" dirty="0">
                <a:solidFill>
                  <a:schemeClr val="bg1"/>
                </a:solidFill>
              </a:rPr>
              <a:t>Varför?</a:t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31646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BD90FA-D91A-325E-4528-A817EB92F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735" y="2877336"/>
            <a:ext cx="10515600" cy="1325563"/>
          </a:xfrm>
        </p:spPr>
        <p:txBody>
          <a:bodyPr/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Vad menar vi med </a:t>
            </a:r>
            <a:br>
              <a:rPr lang="sv-SE" b="1" dirty="0">
                <a:solidFill>
                  <a:schemeClr val="bg1"/>
                </a:solidFill>
              </a:rPr>
            </a:br>
            <a:r>
              <a:rPr lang="sv-SE" b="1" dirty="0">
                <a:solidFill>
                  <a:schemeClr val="bg1"/>
                </a:solidFill>
              </a:rPr>
              <a:t>uttrycket kommunikation?</a:t>
            </a:r>
          </a:p>
        </p:txBody>
      </p:sp>
    </p:spTree>
    <p:extLst>
      <p:ext uri="{BB962C8B-B14F-4D97-AF65-F5344CB8AC3E}">
        <p14:creationId xmlns:p14="http://schemas.microsoft.com/office/powerpoint/2010/main" val="2001315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1208A8-46D5-47EB-C13D-997ECCD10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738" y="2437133"/>
            <a:ext cx="10582523" cy="1983733"/>
          </a:xfrm>
        </p:spPr>
        <p:txBody>
          <a:bodyPr>
            <a:normAutofit/>
          </a:bodyPr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Kommunikativt ledarskap</a:t>
            </a:r>
            <a:br>
              <a:rPr lang="sv-SE" b="1" dirty="0">
                <a:solidFill>
                  <a:schemeClr val="bg1"/>
                </a:solidFill>
              </a:rPr>
            </a:br>
            <a:br>
              <a:rPr lang="sv-SE" b="1" dirty="0">
                <a:solidFill>
                  <a:schemeClr val="bg1"/>
                </a:solidFill>
              </a:rPr>
            </a:br>
            <a:r>
              <a:rPr lang="sv-SE" b="1" dirty="0">
                <a:solidFill>
                  <a:schemeClr val="bg1"/>
                </a:solidFill>
              </a:rPr>
              <a:t>Kommunikativt medarbetarskap</a:t>
            </a:r>
          </a:p>
        </p:txBody>
      </p:sp>
    </p:spTree>
    <p:extLst>
      <p:ext uri="{BB962C8B-B14F-4D97-AF65-F5344CB8AC3E}">
        <p14:creationId xmlns:p14="http://schemas.microsoft.com/office/powerpoint/2010/main" val="2182050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6F36A0-E524-C165-AB8A-A22CD74E2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766218"/>
            <a:ext cx="10515600" cy="1325563"/>
          </a:xfrm>
        </p:spPr>
        <p:txBody>
          <a:bodyPr/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Kommunikatörerna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B080B07B-4DA5-C932-F21E-7770AC06FF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6651" y="3885013"/>
            <a:ext cx="10118697" cy="1760413"/>
          </a:xfrm>
        </p:spPr>
        <p:txBody>
          <a:bodyPr/>
          <a:lstStyle/>
          <a:p>
            <a:pPr marL="0" indent="0" algn="ctr">
              <a:buNone/>
            </a:pPr>
            <a:r>
              <a:rPr lang="sv-SE" dirty="0"/>
              <a:t>Roll/er</a:t>
            </a:r>
          </a:p>
          <a:p>
            <a:pPr marL="0" indent="0" algn="ctr">
              <a:buNone/>
            </a:pPr>
            <a:r>
              <a:rPr lang="sv-SE" dirty="0"/>
              <a:t>Mandat</a:t>
            </a:r>
          </a:p>
          <a:p>
            <a:pPr marL="0" indent="0" algn="ctr">
              <a:buNone/>
            </a:pPr>
            <a:r>
              <a:rPr lang="sv-SE" dirty="0"/>
              <a:t>Placering</a:t>
            </a:r>
          </a:p>
        </p:txBody>
      </p:sp>
    </p:spTree>
    <p:extLst>
      <p:ext uri="{BB962C8B-B14F-4D97-AF65-F5344CB8AC3E}">
        <p14:creationId xmlns:p14="http://schemas.microsoft.com/office/powerpoint/2010/main" val="2957601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9EDF2-827C-A22F-2DF5-811D9312D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882" y="2766218"/>
            <a:ext cx="10515600" cy="1325563"/>
          </a:xfrm>
        </p:spPr>
        <p:txBody>
          <a:bodyPr/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Kommunikation på mottagarens villkor</a:t>
            </a:r>
          </a:p>
        </p:txBody>
      </p:sp>
    </p:spTree>
    <p:extLst>
      <p:ext uri="{BB962C8B-B14F-4D97-AF65-F5344CB8AC3E}">
        <p14:creationId xmlns:p14="http://schemas.microsoft.com/office/powerpoint/2010/main" val="628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935E860-2140-6146-22A8-AF9FAA251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9591"/>
            <a:ext cx="10515600" cy="3458817"/>
          </a:xfrm>
        </p:spPr>
        <p:txBody>
          <a:bodyPr/>
          <a:lstStyle/>
          <a:p>
            <a:endParaRPr lang="sv-SE" dirty="0"/>
          </a:p>
          <a:p>
            <a:endParaRPr lang="sv-SE" dirty="0"/>
          </a:p>
          <a:p>
            <a:pPr marL="0" indent="0" algn="ctr">
              <a:buNone/>
            </a:pPr>
            <a:r>
              <a:rPr lang="sv-SE" i="1" dirty="0">
                <a:solidFill>
                  <a:schemeClr val="bg1"/>
                </a:solidFill>
              </a:rPr>
              <a:t>Berätta för mig – och jag kommer att glömma</a:t>
            </a:r>
          </a:p>
          <a:p>
            <a:pPr marL="0" indent="0" algn="ctr">
              <a:buNone/>
            </a:pPr>
            <a:r>
              <a:rPr lang="sv-SE" i="1" dirty="0">
                <a:solidFill>
                  <a:schemeClr val="bg1"/>
                </a:solidFill>
              </a:rPr>
              <a:t>Visa mig – och jag kommer att komma ihåg</a:t>
            </a:r>
          </a:p>
          <a:p>
            <a:pPr marL="0" indent="0" algn="ctr">
              <a:buNone/>
            </a:pPr>
            <a:r>
              <a:rPr lang="sv-SE" i="1" dirty="0">
                <a:solidFill>
                  <a:schemeClr val="bg1"/>
                </a:solidFill>
              </a:rPr>
              <a:t>Involvera mig – och jag kommer att förstå</a:t>
            </a:r>
          </a:p>
        </p:txBody>
      </p:sp>
    </p:spTree>
    <p:extLst>
      <p:ext uri="{BB962C8B-B14F-4D97-AF65-F5344CB8AC3E}">
        <p14:creationId xmlns:p14="http://schemas.microsoft.com/office/powerpoint/2010/main" val="25204177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9EDF2-827C-A22F-2DF5-811D9312D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882" y="2766218"/>
            <a:ext cx="10515600" cy="1325563"/>
          </a:xfrm>
        </p:spPr>
        <p:txBody>
          <a:bodyPr/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Fler tankar?</a:t>
            </a:r>
          </a:p>
        </p:txBody>
      </p:sp>
    </p:spTree>
    <p:extLst>
      <p:ext uri="{BB962C8B-B14F-4D97-AF65-F5344CB8AC3E}">
        <p14:creationId xmlns:p14="http://schemas.microsoft.com/office/powerpoint/2010/main" val="25438315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0CFBA0-374A-46B0-79F3-526604040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Uppgift inför nästa träff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CFB9FC6-C70B-C9AF-8961-E4968E3E1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008" y="4091781"/>
            <a:ext cx="10343984" cy="1434410"/>
          </a:xfrm>
        </p:spPr>
        <p:txBody>
          <a:bodyPr/>
          <a:lstStyle/>
          <a:p>
            <a:pPr marL="0" indent="0" algn="ctr">
              <a:buNone/>
            </a:pPr>
            <a:r>
              <a:rPr lang="sv-SE" dirty="0"/>
              <a:t>Läs kapitlet ”Aktiviteter, kanaler och modeller” i kursboken.</a:t>
            </a:r>
          </a:p>
        </p:txBody>
      </p:sp>
    </p:spTree>
    <p:extLst>
      <p:ext uri="{BB962C8B-B14F-4D97-AF65-F5344CB8AC3E}">
        <p14:creationId xmlns:p14="http://schemas.microsoft.com/office/powerpoint/2010/main" val="23323219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610332-07C2-EA11-3C31-1499CA557C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sv-SE" b="1" dirty="0">
                <a:solidFill>
                  <a:schemeClr val="bg1"/>
                </a:solidFill>
              </a:rPr>
              <a:t>Glädje</a:t>
            </a:r>
            <a:br>
              <a:rPr lang="sv-SE" b="1" dirty="0">
                <a:solidFill>
                  <a:schemeClr val="bg1"/>
                </a:solidFill>
              </a:rPr>
            </a:br>
            <a:r>
              <a:rPr lang="sv-SE" b="1" dirty="0">
                <a:solidFill>
                  <a:schemeClr val="bg1"/>
                </a:solidFill>
              </a:rPr>
              <a:t>Kreativitet</a:t>
            </a:r>
            <a:br>
              <a:rPr lang="sv-SE" b="1" dirty="0">
                <a:solidFill>
                  <a:schemeClr val="bg1"/>
                </a:solidFill>
              </a:rPr>
            </a:br>
            <a:r>
              <a:rPr lang="sv-SE" b="1" dirty="0">
                <a:solidFill>
                  <a:schemeClr val="bg1"/>
                </a:solidFill>
              </a:rPr>
              <a:t>Kommunikation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3C82FE7-1567-402D-C637-40BA7609C8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90434"/>
            <a:ext cx="9144000" cy="1655762"/>
          </a:xfrm>
        </p:spPr>
        <p:txBody>
          <a:bodyPr/>
          <a:lstStyle/>
          <a:p>
            <a:endParaRPr lang="sv-SE" dirty="0"/>
          </a:p>
          <a:p>
            <a:endParaRPr lang="sv-SE" dirty="0"/>
          </a:p>
          <a:p>
            <a:r>
              <a:rPr lang="sv-SE" dirty="0"/>
              <a:t>Välkommen till tredje träffen!</a:t>
            </a:r>
          </a:p>
        </p:txBody>
      </p:sp>
    </p:spTree>
    <p:extLst>
      <p:ext uri="{BB962C8B-B14F-4D97-AF65-F5344CB8AC3E}">
        <p14:creationId xmlns:p14="http://schemas.microsoft.com/office/powerpoint/2010/main" val="22445401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CC9B79-4121-2290-23AD-E828DDBBB1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/>
          <a:lstStyle/>
          <a:p>
            <a:r>
              <a:rPr lang="sv-SE" b="1" dirty="0">
                <a:solidFill>
                  <a:schemeClr val="bg1"/>
                </a:solidFill>
              </a:rPr>
              <a:t>Aktiviteter, kanaler och modeller</a:t>
            </a:r>
          </a:p>
        </p:txBody>
      </p:sp>
    </p:spTree>
    <p:extLst>
      <p:ext uri="{BB962C8B-B14F-4D97-AF65-F5344CB8AC3E}">
        <p14:creationId xmlns:p14="http://schemas.microsoft.com/office/powerpoint/2010/main" val="3468279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0EF6FD-F899-A608-F3B2-A202B75C7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88926"/>
            <a:ext cx="9144000" cy="1080148"/>
          </a:xfrm>
        </p:spPr>
        <p:txBody>
          <a:bodyPr/>
          <a:lstStyle/>
          <a:p>
            <a:r>
              <a:rPr lang="sv-SE" b="1" dirty="0">
                <a:solidFill>
                  <a:schemeClr val="bg1"/>
                </a:solidFill>
              </a:rPr>
              <a:t>Vad vill vi uppnå?</a:t>
            </a:r>
          </a:p>
        </p:txBody>
      </p:sp>
    </p:spTree>
    <p:extLst>
      <p:ext uri="{BB962C8B-B14F-4D97-AF65-F5344CB8AC3E}">
        <p14:creationId xmlns:p14="http://schemas.microsoft.com/office/powerpoint/2010/main" val="10644434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E9F3EE-76BA-CE05-CA2B-20A6A9F1D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Tankar efter förra träffen?</a:t>
            </a:r>
          </a:p>
        </p:txBody>
      </p:sp>
    </p:spTree>
    <p:extLst>
      <p:ext uri="{BB962C8B-B14F-4D97-AF65-F5344CB8AC3E}">
        <p14:creationId xmlns:p14="http://schemas.microsoft.com/office/powerpoint/2010/main" val="37826758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EA5001-CF14-25D3-848F-74F6175B0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12133"/>
            <a:ext cx="10515600" cy="2433734"/>
          </a:xfrm>
        </p:spPr>
        <p:txBody>
          <a:bodyPr>
            <a:normAutofit/>
          </a:bodyPr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Vad gör vi redan bra?</a:t>
            </a:r>
            <a:br>
              <a:rPr lang="sv-SE" b="1" dirty="0">
                <a:solidFill>
                  <a:schemeClr val="bg1"/>
                </a:solidFill>
              </a:rPr>
            </a:br>
            <a:br>
              <a:rPr lang="sv-SE" b="1" dirty="0">
                <a:solidFill>
                  <a:schemeClr val="bg1"/>
                </a:solidFill>
              </a:rPr>
            </a:br>
            <a:r>
              <a:rPr lang="sv-SE" b="1" dirty="0">
                <a:solidFill>
                  <a:schemeClr val="bg1"/>
                </a:solidFill>
              </a:rPr>
              <a:t>Vad kan vi utveckla?</a:t>
            </a:r>
          </a:p>
        </p:txBody>
      </p:sp>
    </p:spTree>
    <p:extLst>
      <p:ext uri="{BB962C8B-B14F-4D97-AF65-F5344CB8AC3E}">
        <p14:creationId xmlns:p14="http://schemas.microsoft.com/office/powerpoint/2010/main" val="35725240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F86496-276D-35BC-84D5-1242B38BF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8025" y="1949740"/>
            <a:ext cx="4035950" cy="2958520"/>
          </a:xfrm>
        </p:spPr>
        <p:txBody>
          <a:bodyPr>
            <a:normAutofit fontScale="90000"/>
          </a:bodyPr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Problem</a:t>
            </a:r>
            <a:br>
              <a:rPr lang="sv-SE" b="1" dirty="0">
                <a:solidFill>
                  <a:schemeClr val="bg1"/>
                </a:solidFill>
              </a:rPr>
            </a:br>
            <a:br>
              <a:rPr lang="sv-SE" b="1" dirty="0">
                <a:solidFill>
                  <a:schemeClr val="bg1"/>
                </a:solidFill>
              </a:rPr>
            </a:br>
            <a:r>
              <a:rPr lang="sv-SE" b="1" dirty="0">
                <a:solidFill>
                  <a:schemeClr val="bg1"/>
                </a:solidFill>
              </a:rPr>
              <a:t>Möjligheter</a:t>
            </a:r>
            <a:br>
              <a:rPr lang="sv-SE" b="1" dirty="0">
                <a:solidFill>
                  <a:schemeClr val="bg1"/>
                </a:solidFill>
              </a:rPr>
            </a:br>
            <a:br>
              <a:rPr lang="sv-SE" b="1" dirty="0">
                <a:solidFill>
                  <a:schemeClr val="bg1"/>
                </a:solidFill>
              </a:rPr>
            </a:br>
            <a:r>
              <a:rPr lang="sv-SE" b="1" dirty="0">
                <a:solidFill>
                  <a:schemeClr val="bg1"/>
                </a:solidFill>
              </a:rPr>
              <a:t>Resultat</a:t>
            </a:r>
          </a:p>
        </p:txBody>
      </p:sp>
    </p:spTree>
    <p:extLst>
      <p:ext uri="{BB962C8B-B14F-4D97-AF65-F5344CB8AC3E}">
        <p14:creationId xmlns:p14="http://schemas.microsoft.com/office/powerpoint/2010/main" val="15125321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5B9D45-B8DB-8A44-E31E-608CCB85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Viktigaste vidareförmedlarna</a:t>
            </a:r>
          </a:p>
        </p:txBody>
      </p:sp>
    </p:spTree>
    <p:extLst>
      <p:ext uri="{BB962C8B-B14F-4D97-AF65-F5344CB8AC3E}">
        <p14:creationId xmlns:p14="http://schemas.microsoft.com/office/powerpoint/2010/main" val="29437253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9EDF2-827C-A22F-2DF5-811D9312D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882" y="2766218"/>
            <a:ext cx="10515600" cy="1325563"/>
          </a:xfrm>
        </p:spPr>
        <p:txBody>
          <a:bodyPr/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Fler tankar?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4A698A00-CDF5-A41B-EB96-484671489DD5}"/>
              </a:ext>
            </a:extLst>
          </p:cNvPr>
          <p:cNvSpPr txBox="1"/>
          <p:nvPr/>
        </p:nvSpPr>
        <p:spPr>
          <a:xfrm>
            <a:off x="6872748" y="245806"/>
            <a:ext cx="5014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Glädje Kreativitet Kommunikation</a:t>
            </a:r>
          </a:p>
        </p:txBody>
      </p:sp>
    </p:spTree>
    <p:extLst>
      <p:ext uri="{BB962C8B-B14F-4D97-AF65-F5344CB8AC3E}">
        <p14:creationId xmlns:p14="http://schemas.microsoft.com/office/powerpoint/2010/main" val="29827334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0CFBA0-374A-46B0-79F3-526604040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Uppgift inför nästa träff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CFB9FC6-C70B-C9AF-8961-E4968E3E1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008" y="4091781"/>
            <a:ext cx="10343984" cy="1434410"/>
          </a:xfrm>
        </p:spPr>
        <p:txBody>
          <a:bodyPr/>
          <a:lstStyle/>
          <a:p>
            <a:pPr marL="0" indent="0" algn="ctr">
              <a:buNone/>
            </a:pPr>
            <a:r>
              <a:rPr lang="sv-SE" dirty="0"/>
              <a:t>Läs kapitlet ”Skattkistan” i kursboken.</a:t>
            </a:r>
          </a:p>
        </p:txBody>
      </p:sp>
    </p:spTree>
    <p:extLst>
      <p:ext uri="{BB962C8B-B14F-4D97-AF65-F5344CB8AC3E}">
        <p14:creationId xmlns:p14="http://schemas.microsoft.com/office/powerpoint/2010/main" val="40450244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610332-07C2-EA11-3C31-1499CA557C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sv-SE" b="1" dirty="0">
                <a:solidFill>
                  <a:schemeClr val="bg1"/>
                </a:solidFill>
              </a:rPr>
              <a:t>Glädje</a:t>
            </a:r>
            <a:br>
              <a:rPr lang="sv-SE" b="1" dirty="0">
                <a:solidFill>
                  <a:schemeClr val="bg1"/>
                </a:solidFill>
              </a:rPr>
            </a:br>
            <a:r>
              <a:rPr lang="sv-SE" b="1" dirty="0">
                <a:solidFill>
                  <a:schemeClr val="bg1"/>
                </a:solidFill>
              </a:rPr>
              <a:t>Kreativitet</a:t>
            </a:r>
            <a:br>
              <a:rPr lang="sv-SE" b="1" dirty="0">
                <a:solidFill>
                  <a:schemeClr val="bg1"/>
                </a:solidFill>
              </a:rPr>
            </a:br>
            <a:r>
              <a:rPr lang="sv-SE" b="1" dirty="0">
                <a:solidFill>
                  <a:schemeClr val="bg1"/>
                </a:solidFill>
              </a:rPr>
              <a:t>Kommunikation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3C82FE7-1567-402D-C637-40BA7609C8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90434"/>
            <a:ext cx="9144000" cy="1655762"/>
          </a:xfrm>
        </p:spPr>
        <p:txBody>
          <a:bodyPr/>
          <a:lstStyle/>
          <a:p>
            <a:endParaRPr lang="sv-SE" dirty="0"/>
          </a:p>
          <a:p>
            <a:endParaRPr lang="sv-SE" dirty="0"/>
          </a:p>
          <a:p>
            <a:r>
              <a:rPr lang="sv-SE" dirty="0"/>
              <a:t>Välkommen till fjärde träffen!</a:t>
            </a:r>
          </a:p>
        </p:txBody>
      </p:sp>
    </p:spTree>
    <p:extLst>
      <p:ext uri="{BB962C8B-B14F-4D97-AF65-F5344CB8AC3E}">
        <p14:creationId xmlns:p14="http://schemas.microsoft.com/office/powerpoint/2010/main" val="27369107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CC9B79-4121-2290-23AD-E828DDBBB1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32100"/>
            <a:ext cx="9144000" cy="1193800"/>
          </a:xfrm>
        </p:spPr>
        <p:txBody>
          <a:bodyPr/>
          <a:lstStyle/>
          <a:p>
            <a:r>
              <a:rPr lang="sv-SE" b="1" dirty="0">
                <a:solidFill>
                  <a:schemeClr val="bg1"/>
                </a:solidFill>
              </a:rPr>
              <a:t>Skattkistan</a:t>
            </a:r>
          </a:p>
        </p:txBody>
      </p:sp>
    </p:spTree>
    <p:extLst>
      <p:ext uri="{BB962C8B-B14F-4D97-AF65-F5344CB8AC3E}">
        <p14:creationId xmlns:p14="http://schemas.microsoft.com/office/powerpoint/2010/main" val="12623101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E9F3EE-76BA-CE05-CA2B-20A6A9F1D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Tankar efter förra träffen?</a:t>
            </a:r>
          </a:p>
        </p:txBody>
      </p:sp>
    </p:spTree>
    <p:extLst>
      <p:ext uri="{BB962C8B-B14F-4D97-AF65-F5344CB8AC3E}">
        <p14:creationId xmlns:p14="http://schemas.microsoft.com/office/powerpoint/2010/main" val="14111082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0BEAA2-708B-2DD7-D3C9-5EEA5928D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Vad kan användas i din organisation?</a:t>
            </a:r>
            <a:br>
              <a:rPr lang="sv-SE" b="1" dirty="0">
                <a:solidFill>
                  <a:schemeClr val="bg1"/>
                </a:solidFill>
              </a:rPr>
            </a:br>
            <a:r>
              <a:rPr lang="sv-SE" b="1" dirty="0">
                <a:solidFill>
                  <a:schemeClr val="bg1"/>
                </a:solidFill>
              </a:rPr>
              <a:t>Av vem/vilka?</a:t>
            </a:r>
          </a:p>
        </p:txBody>
      </p:sp>
    </p:spTree>
    <p:extLst>
      <p:ext uri="{BB962C8B-B14F-4D97-AF65-F5344CB8AC3E}">
        <p14:creationId xmlns:p14="http://schemas.microsoft.com/office/powerpoint/2010/main" val="1203466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4F929DB-A196-E177-8B6B-AF2AB2698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31602"/>
            <a:ext cx="10515600" cy="1297398"/>
          </a:xfrm>
        </p:spPr>
        <p:txBody>
          <a:bodyPr/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Presentation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79F24AD-EF88-7254-37AB-EE56F9045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41470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sv-SE" dirty="0"/>
              <a:t>Namn, yrkesroll</a:t>
            </a:r>
          </a:p>
          <a:p>
            <a:pPr marL="0" indent="0" algn="ctr">
              <a:buNone/>
            </a:pPr>
            <a:r>
              <a:rPr lang="sv-SE" dirty="0"/>
              <a:t>Dina förväntningar på kursen</a:t>
            </a:r>
          </a:p>
          <a:p>
            <a:pPr marL="0" indent="0" algn="ctr">
              <a:buNone/>
            </a:pPr>
            <a:r>
              <a:rPr lang="sv-SE" dirty="0"/>
              <a:t>Vad är kommunikation för dig?</a:t>
            </a:r>
          </a:p>
        </p:txBody>
      </p:sp>
    </p:spTree>
    <p:extLst>
      <p:ext uri="{BB962C8B-B14F-4D97-AF65-F5344CB8AC3E}">
        <p14:creationId xmlns:p14="http://schemas.microsoft.com/office/powerpoint/2010/main" val="39294694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0BEAA2-708B-2DD7-D3C9-5EEA5928D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Vad använder din organisation </a:t>
            </a:r>
            <a:br>
              <a:rPr lang="sv-SE" b="1" dirty="0">
                <a:solidFill>
                  <a:schemeClr val="bg1"/>
                </a:solidFill>
              </a:rPr>
            </a:br>
            <a:r>
              <a:rPr lang="sv-SE" b="1" dirty="0">
                <a:solidFill>
                  <a:schemeClr val="bg1"/>
                </a:solidFill>
              </a:rPr>
              <a:t>som inte finns i Skattkistan?</a:t>
            </a:r>
          </a:p>
        </p:txBody>
      </p:sp>
    </p:spTree>
    <p:extLst>
      <p:ext uri="{BB962C8B-B14F-4D97-AF65-F5344CB8AC3E}">
        <p14:creationId xmlns:p14="http://schemas.microsoft.com/office/powerpoint/2010/main" val="32265214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E9F3EE-76BA-CE05-CA2B-20A6A9F1D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Fler tankar?</a:t>
            </a:r>
          </a:p>
        </p:txBody>
      </p:sp>
    </p:spTree>
    <p:extLst>
      <p:ext uri="{BB962C8B-B14F-4D97-AF65-F5344CB8AC3E}">
        <p14:creationId xmlns:p14="http://schemas.microsoft.com/office/powerpoint/2010/main" val="39621696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0CFBA0-374A-46B0-79F3-526604040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Uppgift inför nästa träff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CFB9FC6-C70B-C9AF-8961-E4968E3E1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008" y="4091781"/>
            <a:ext cx="10343984" cy="1434410"/>
          </a:xfrm>
        </p:spPr>
        <p:txBody>
          <a:bodyPr/>
          <a:lstStyle/>
          <a:p>
            <a:pPr marL="0" indent="0" algn="ctr">
              <a:buNone/>
            </a:pPr>
            <a:r>
              <a:rPr lang="sv-SE" dirty="0"/>
              <a:t>Läs kapitlet ”Kommunikationsplanering” i kursboken.</a:t>
            </a:r>
          </a:p>
        </p:txBody>
      </p:sp>
    </p:spTree>
    <p:extLst>
      <p:ext uri="{BB962C8B-B14F-4D97-AF65-F5344CB8AC3E}">
        <p14:creationId xmlns:p14="http://schemas.microsoft.com/office/powerpoint/2010/main" val="16952193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610332-07C2-EA11-3C31-1499CA557C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sv-SE" b="1" dirty="0">
                <a:solidFill>
                  <a:schemeClr val="bg1"/>
                </a:solidFill>
              </a:rPr>
              <a:t>Glädje</a:t>
            </a:r>
            <a:br>
              <a:rPr lang="sv-SE" b="1" dirty="0">
                <a:solidFill>
                  <a:schemeClr val="bg1"/>
                </a:solidFill>
              </a:rPr>
            </a:br>
            <a:r>
              <a:rPr lang="sv-SE" b="1" dirty="0">
                <a:solidFill>
                  <a:schemeClr val="bg1"/>
                </a:solidFill>
              </a:rPr>
              <a:t>Kreativitet</a:t>
            </a:r>
            <a:br>
              <a:rPr lang="sv-SE" b="1" dirty="0">
                <a:solidFill>
                  <a:schemeClr val="bg1"/>
                </a:solidFill>
              </a:rPr>
            </a:br>
            <a:r>
              <a:rPr lang="sv-SE" b="1" dirty="0">
                <a:solidFill>
                  <a:schemeClr val="bg1"/>
                </a:solidFill>
              </a:rPr>
              <a:t>Kommunikation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3C82FE7-1567-402D-C637-40BA7609C8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90434"/>
            <a:ext cx="9144000" cy="1655762"/>
          </a:xfrm>
        </p:spPr>
        <p:txBody>
          <a:bodyPr/>
          <a:lstStyle/>
          <a:p>
            <a:endParaRPr lang="sv-SE" dirty="0"/>
          </a:p>
          <a:p>
            <a:endParaRPr lang="sv-SE" dirty="0"/>
          </a:p>
          <a:p>
            <a:r>
              <a:rPr lang="sv-SE" dirty="0"/>
              <a:t>Välkommen till femte träffen!</a:t>
            </a:r>
          </a:p>
        </p:txBody>
      </p:sp>
    </p:spTree>
    <p:extLst>
      <p:ext uri="{BB962C8B-B14F-4D97-AF65-F5344CB8AC3E}">
        <p14:creationId xmlns:p14="http://schemas.microsoft.com/office/powerpoint/2010/main" val="7851069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CC9B79-4121-2290-23AD-E828DDBBB1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32100"/>
            <a:ext cx="9144000" cy="1193800"/>
          </a:xfrm>
        </p:spPr>
        <p:txBody>
          <a:bodyPr/>
          <a:lstStyle/>
          <a:p>
            <a:r>
              <a:rPr lang="sv-SE" b="1">
                <a:solidFill>
                  <a:schemeClr val="bg1"/>
                </a:solidFill>
              </a:rPr>
              <a:t>Kommunikationsplanering</a:t>
            </a:r>
            <a:endParaRPr lang="sv-SE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9536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E9F3EE-76BA-CE05-CA2B-20A6A9F1D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Tankar efter förra träffen?</a:t>
            </a:r>
          </a:p>
        </p:txBody>
      </p:sp>
    </p:spTree>
    <p:extLst>
      <p:ext uri="{BB962C8B-B14F-4D97-AF65-F5344CB8AC3E}">
        <p14:creationId xmlns:p14="http://schemas.microsoft.com/office/powerpoint/2010/main" val="18511776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E9F3EE-76BA-CE05-CA2B-20A6A9F1D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I vilka sammanhang behövs kommunikationsplaner?</a:t>
            </a:r>
          </a:p>
        </p:txBody>
      </p:sp>
    </p:spTree>
    <p:extLst>
      <p:ext uri="{BB962C8B-B14F-4D97-AF65-F5344CB8AC3E}">
        <p14:creationId xmlns:p14="http://schemas.microsoft.com/office/powerpoint/2010/main" val="3579635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E9F3EE-76BA-CE05-CA2B-20A6A9F1D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Vilka behöver samarbeta när en kommunikationsplan tas fram?</a:t>
            </a:r>
          </a:p>
        </p:txBody>
      </p:sp>
    </p:spTree>
    <p:extLst>
      <p:ext uri="{BB962C8B-B14F-4D97-AF65-F5344CB8AC3E}">
        <p14:creationId xmlns:p14="http://schemas.microsoft.com/office/powerpoint/2010/main" val="38607370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E9F3EE-76BA-CE05-CA2B-20A6A9F1D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5592"/>
            <a:ext cx="10515600" cy="2746815"/>
          </a:xfrm>
        </p:spPr>
        <p:txBody>
          <a:bodyPr>
            <a:normAutofit fontScale="90000"/>
          </a:bodyPr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Vem ansvarar för att en kommunikationsplan…</a:t>
            </a:r>
            <a:br>
              <a:rPr lang="sv-SE" b="1" dirty="0">
                <a:solidFill>
                  <a:schemeClr val="bg1"/>
                </a:solidFill>
              </a:rPr>
            </a:br>
            <a:br>
              <a:rPr lang="sv-SE" b="1" dirty="0">
                <a:solidFill>
                  <a:schemeClr val="bg1"/>
                </a:solidFill>
              </a:rPr>
            </a:br>
            <a:r>
              <a:rPr lang="sv-SE" b="1" dirty="0">
                <a:solidFill>
                  <a:schemeClr val="bg1"/>
                </a:solidFill>
              </a:rPr>
              <a:t>följs?</a:t>
            </a:r>
            <a:br>
              <a:rPr lang="sv-SE" b="1" dirty="0">
                <a:solidFill>
                  <a:schemeClr val="bg1"/>
                </a:solidFill>
              </a:rPr>
            </a:br>
            <a:r>
              <a:rPr lang="sv-SE" b="1" dirty="0">
                <a:solidFill>
                  <a:schemeClr val="bg1"/>
                </a:solidFill>
              </a:rPr>
              <a:t>uppdateras/justeras?</a:t>
            </a:r>
            <a:br>
              <a:rPr lang="sv-SE" b="1" dirty="0">
                <a:solidFill>
                  <a:schemeClr val="bg1"/>
                </a:solidFill>
              </a:rPr>
            </a:br>
            <a:r>
              <a:rPr lang="sv-SE" b="1" dirty="0">
                <a:solidFill>
                  <a:schemeClr val="bg1"/>
                </a:solidFill>
              </a:rPr>
              <a:t>följs upp?</a:t>
            </a:r>
          </a:p>
        </p:txBody>
      </p:sp>
    </p:spTree>
    <p:extLst>
      <p:ext uri="{BB962C8B-B14F-4D97-AF65-F5344CB8AC3E}">
        <p14:creationId xmlns:p14="http://schemas.microsoft.com/office/powerpoint/2010/main" val="12531654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E9F3EE-76BA-CE05-CA2B-20A6A9F1D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Vilken del av kommunikationsplaneringen är ”svårast”?</a:t>
            </a:r>
          </a:p>
        </p:txBody>
      </p:sp>
    </p:spTree>
    <p:extLst>
      <p:ext uri="{BB962C8B-B14F-4D97-AF65-F5344CB8AC3E}">
        <p14:creationId xmlns:p14="http://schemas.microsoft.com/office/powerpoint/2010/main" val="2972435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875ADA-B440-2C1B-EE5F-A7C25B4CF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Den kommunikativa organisationen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065F668-3B60-C487-1B01-30CC11739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sv-SE" b="1" dirty="0"/>
              <a:t>Rapporten ”Den kommunikativa organisationen”, 2019, Lunds universitet:</a:t>
            </a:r>
          </a:p>
          <a:p>
            <a:pPr marL="0" indent="0" algn="ctr">
              <a:buNone/>
            </a:pPr>
            <a:r>
              <a:rPr lang="sv-SE" dirty="0"/>
              <a:t>Utveckla synen på kommunikation</a:t>
            </a:r>
          </a:p>
          <a:p>
            <a:pPr marL="0" indent="0" algn="ctr">
              <a:buNone/>
            </a:pPr>
            <a:r>
              <a:rPr lang="sv-SE" dirty="0"/>
              <a:t>Ompröva värdeskapande, mål och mätning</a:t>
            </a:r>
          </a:p>
          <a:p>
            <a:pPr marL="0" indent="0" algn="ctr">
              <a:buNone/>
            </a:pPr>
            <a:r>
              <a:rPr lang="sv-SE" dirty="0"/>
              <a:t>Reflektera över kommunikatörers kompetens, placering och uppdrag</a:t>
            </a:r>
          </a:p>
          <a:p>
            <a:pPr marL="0" indent="0" algn="ctr">
              <a:buNone/>
            </a:pPr>
            <a:r>
              <a:rPr lang="sv-SE" dirty="0"/>
              <a:t>Skapa ett öppet kommunikationsklimat som skapar tillit</a:t>
            </a:r>
          </a:p>
          <a:p>
            <a:pPr marL="0" indent="0" algn="ctr">
              <a:buNone/>
            </a:pPr>
            <a:r>
              <a:rPr lang="sv-SE" dirty="0"/>
              <a:t>Sätta ledningens kommunikation på kartan</a:t>
            </a:r>
          </a:p>
          <a:p>
            <a:pPr marL="0" indent="0" algn="ctr">
              <a:buNone/>
            </a:pPr>
            <a:r>
              <a:rPr lang="sv-SE" dirty="0"/>
              <a:t>Hjälpa chefer i deras kommunikation - skapa en modernare intern kommunikation</a:t>
            </a:r>
          </a:p>
          <a:p>
            <a:pPr marL="0" indent="0" algn="ctr">
              <a:buNone/>
            </a:pPr>
            <a:r>
              <a:rPr lang="sv-SE" dirty="0"/>
              <a:t>Stötta medarbetarna i deras kommunikativa uppdrag</a:t>
            </a:r>
          </a:p>
        </p:txBody>
      </p:sp>
    </p:spTree>
    <p:extLst>
      <p:ext uri="{BB962C8B-B14F-4D97-AF65-F5344CB8AC3E}">
        <p14:creationId xmlns:p14="http://schemas.microsoft.com/office/powerpoint/2010/main" val="24582112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E9F3EE-76BA-CE05-CA2B-20A6A9F1D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Fler tankar?</a:t>
            </a:r>
          </a:p>
        </p:txBody>
      </p:sp>
    </p:spTree>
    <p:extLst>
      <p:ext uri="{BB962C8B-B14F-4D97-AF65-F5344CB8AC3E}">
        <p14:creationId xmlns:p14="http://schemas.microsoft.com/office/powerpoint/2010/main" val="4037457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0CFBA0-374A-46B0-79F3-526604040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Uppgift inför nästa träff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CFB9FC6-C70B-C9AF-8961-E4968E3E1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008" y="4091781"/>
            <a:ext cx="10343984" cy="1434410"/>
          </a:xfrm>
        </p:spPr>
        <p:txBody>
          <a:bodyPr/>
          <a:lstStyle/>
          <a:p>
            <a:pPr marL="0" indent="0" algn="ctr">
              <a:buNone/>
            </a:pPr>
            <a:r>
              <a:rPr lang="sv-SE" dirty="0"/>
              <a:t>Läs kapitlet ”Vad ska jag göra nu?” i kursboken.</a:t>
            </a:r>
          </a:p>
        </p:txBody>
      </p:sp>
    </p:spTree>
    <p:extLst>
      <p:ext uri="{BB962C8B-B14F-4D97-AF65-F5344CB8AC3E}">
        <p14:creationId xmlns:p14="http://schemas.microsoft.com/office/powerpoint/2010/main" val="352133271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610332-07C2-EA11-3C31-1499CA557C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sv-SE" b="1" dirty="0">
                <a:solidFill>
                  <a:schemeClr val="bg1"/>
                </a:solidFill>
              </a:rPr>
              <a:t>Glädje</a:t>
            </a:r>
            <a:br>
              <a:rPr lang="sv-SE" b="1" dirty="0">
                <a:solidFill>
                  <a:schemeClr val="bg1"/>
                </a:solidFill>
              </a:rPr>
            </a:br>
            <a:r>
              <a:rPr lang="sv-SE" b="1" dirty="0">
                <a:solidFill>
                  <a:schemeClr val="bg1"/>
                </a:solidFill>
              </a:rPr>
              <a:t>Kreativitet</a:t>
            </a:r>
            <a:br>
              <a:rPr lang="sv-SE" b="1" dirty="0">
                <a:solidFill>
                  <a:schemeClr val="bg1"/>
                </a:solidFill>
              </a:rPr>
            </a:br>
            <a:r>
              <a:rPr lang="sv-SE" b="1" dirty="0">
                <a:solidFill>
                  <a:schemeClr val="bg1"/>
                </a:solidFill>
              </a:rPr>
              <a:t>Kommunikation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3C82FE7-1567-402D-C637-40BA7609C8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90434"/>
            <a:ext cx="9144000" cy="1655762"/>
          </a:xfrm>
        </p:spPr>
        <p:txBody>
          <a:bodyPr/>
          <a:lstStyle/>
          <a:p>
            <a:endParaRPr lang="sv-SE" dirty="0"/>
          </a:p>
          <a:p>
            <a:endParaRPr lang="sv-SE" dirty="0"/>
          </a:p>
          <a:p>
            <a:r>
              <a:rPr lang="sv-SE" dirty="0"/>
              <a:t>Välkommen till sjätte träffen!</a:t>
            </a:r>
          </a:p>
        </p:txBody>
      </p:sp>
    </p:spTree>
    <p:extLst>
      <p:ext uri="{BB962C8B-B14F-4D97-AF65-F5344CB8AC3E}">
        <p14:creationId xmlns:p14="http://schemas.microsoft.com/office/powerpoint/2010/main" val="340498875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0EF6FD-F899-A608-F3B2-A202B75C7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88926"/>
            <a:ext cx="9144000" cy="1080148"/>
          </a:xfrm>
        </p:spPr>
        <p:txBody>
          <a:bodyPr/>
          <a:lstStyle/>
          <a:p>
            <a:r>
              <a:rPr lang="sv-SE" b="1" dirty="0">
                <a:solidFill>
                  <a:schemeClr val="bg1"/>
                </a:solidFill>
              </a:rPr>
              <a:t>Hur går vi vidare?</a:t>
            </a:r>
          </a:p>
        </p:txBody>
      </p:sp>
    </p:spTree>
    <p:extLst>
      <p:ext uri="{BB962C8B-B14F-4D97-AF65-F5344CB8AC3E}">
        <p14:creationId xmlns:p14="http://schemas.microsoft.com/office/powerpoint/2010/main" val="32085195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E9F3EE-76BA-CE05-CA2B-20A6A9F1D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Tankar efter förra träffen?</a:t>
            </a:r>
          </a:p>
        </p:txBody>
      </p:sp>
    </p:spTree>
    <p:extLst>
      <p:ext uri="{BB962C8B-B14F-4D97-AF65-F5344CB8AC3E}">
        <p14:creationId xmlns:p14="http://schemas.microsoft.com/office/powerpoint/2010/main" val="22797356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E9F3EE-76BA-CE05-CA2B-20A6A9F1D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0167"/>
            <a:ext cx="10515600" cy="1325563"/>
          </a:xfrm>
        </p:spPr>
        <p:txBody>
          <a:bodyPr/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SWOT</a:t>
            </a:r>
          </a:p>
        </p:txBody>
      </p:sp>
      <p:cxnSp>
        <p:nvCxnSpPr>
          <p:cNvPr id="4" name="Rak koppling 3">
            <a:extLst>
              <a:ext uri="{FF2B5EF4-FFF2-40B4-BE49-F238E27FC236}">
                <a16:creationId xmlns:a16="http://schemas.microsoft.com/office/drawing/2014/main" id="{FED3E3E3-05E5-4726-E857-CFEDE83A229C}"/>
              </a:ext>
            </a:extLst>
          </p:cNvPr>
          <p:cNvCxnSpPr/>
          <p:nvPr/>
        </p:nvCxnSpPr>
        <p:spPr>
          <a:xfrm>
            <a:off x="6096000" y="2254928"/>
            <a:ext cx="0" cy="3630967"/>
          </a:xfrm>
          <a:prstGeom prst="line">
            <a:avLst/>
          </a:prstGeom>
          <a:ln w="38100" cap="flat" cmpd="sng" algn="ctr">
            <a:solidFill>
              <a:schemeClr val="bg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" name="Rak koppling 5">
            <a:extLst>
              <a:ext uri="{FF2B5EF4-FFF2-40B4-BE49-F238E27FC236}">
                <a16:creationId xmlns:a16="http://schemas.microsoft.com/office/drawing/2014/main" id="{E7CCD948-82C8-480E-25F0-7A76C9325AB7}"/>
              </a:ext>
            </a:extLst>
          </p:cNvPr>
          <p:cNvCxnSpPr/>
          <p:nvPr/>
        </p:nvCxnSpPr>
        <p:spPr>
          <a:xfrm>
            <a:off x="852258" y="3941685"/>
            <a:ext cx="10324730" cy="0"/>
          </a:xfrm>
          <a:prstGeom prst="line">
            <a:avLst/>
          </a:prstGeom>
          <a:ln w="38100" cap="flat" cmpd="sng" algn="ctr">
            <a:solidFill>
              <a:schemeClr val="bg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textruta 8">
            <a:extLst>
              <a:ext uri="{FF2B5EF4-FFF2-40B4-BE49-F238E27FC236}">
                <a16:creationId xmlns:a16="http://schemas.microsoft.com/office/drawing/2014/main" id="{9F9727B4-1408-810F-A7EF-03C59969E460}"/>
              </a:ext>
            </a:extLst>
          </p:cNvPr>
          <p:cNvSpPr txBox="1"/>
          <p:nvPr/>
        </p:nvSpPr>
        <p:spPr>
          <a:xfrm>
            <a:off x="1376039" y="2767160"/>
            <a:ext cx="2032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</a:rPr>
              <a:t>Styrkor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F8FC8F8E-D992-EA90-86C0-31546BD91C47}"/>
              </a:ext>
            </a:extLst>
          </p:cNvPr>
          <p:cNvSpPr txBox="1"/>
          <p:nvPr/>
        </p:nvSpPr>
        <p:spPr>
          <a:xfrm>
            <a:off x="9144002" y="2767160"/>
            <a:ext cx="2032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</a:rPr>
              <a:t>Svagheter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DCE3F9BF-A294-C27C-C0EA-E290898F2AE2}"/>
              </a:ext>
            </a:extLst>
          </p:cNvPr>
          <p:cNvSpPr txBox="1"/>
          <p:nvPr/>
        </p:nvSpPr>
        <p:spPr>
          <a:xfrm>
            <a:off x="1376039" y="4838045"/>
            <a:ext cx="2032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</a:rPr>
              <a:t>Möjligheter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7CCE23A8-8E9A-FB75-9606-23BD5D0D7232}"/>
              </a:ext>
            </a:extLst>
          </p:cNvPr>
          <p:cNvSpPr txBox="1"/>
          <p:nvPr/>
        </p:nvSpPr>
        <p:spPr>
          <a:xfrm>
            <a:off x="9144002" y="4773227"/>
            <a:ext cx="2032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</a:rPr>
              <a:t>Hot</a:t>
            </a:r>
          </a:p>
        </p:txBody>
      </p:sp>
    </p:spTree>
    <p:extLst>
      <p:ext uri="{BB962C8B-B14F-4D97-AF65-F5344CB8AC3E}">
        <p14:creationId xmlns:p14="http://schemas.microsoft.com/office/powerpoint/2010/main" val="230834582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E9F3EE-76BA-CE05-CA2B-20A6A9F1D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Hur går vi vidare?</a:t>
            </a:r>
            <a:br>
              <a:rPr lang="sv-SE" b="1" dirty="0">
                <a:solidFill>
                  <a:schemeClr val="bg1"/>
                </a:solidFill>
              </a:rPr>
            </a:br>
            <a:r>
              <a:rPr lang="sv-SE" b="1" dirty="0">
                <a:solidFill>
                  <a:schemeClr val="bg1"/>
                </a:solidFill>
              </a:rPr>
              <a:t>Arbetssätt</a:t>
            </a:r>
          </a:p>
        </p:txBody>
      </p:sp>
    </p:spTree>
    <p:extLst>
      <p:ext uri="{BB962C8B-B14F-4D97-AF65-F5344CB8AC3E}">
        <p14:creationId xmlns:p14="http://schemas.microsoft.com/office/powerpoint/2010/main" val="315771156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6F36A0-E524-C165-AB8A-A22CD74E2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766218"/>
            <a:ext cx="10515600" cy="1325563"/>
          </a:xfrm>
        </p:spPr>
        <p:txBody>
          <a:bodyPr/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Utvärdering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B080B07B-4DA5-C932-F21E-7770AC06FF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6651" y="3885013"/>
            <a:ext cx="10118697" cy="1760413"/>
          </a:xfrm>
        </p:spPr>
        <p:txBody>
          <a:bodyPr/>
          <a:lstStyle/>
          <a:p>
            <a:pPr marL="0" indent="0" algn="ctr">
              <a:buNone/>
            </a:pPr>
            <a:r>
              <a:rPr lang="sv-SE" dirty="0"/>
              <a:t>Vad har fungerat bra?</a:t>
            </a:r>
          </a:p>
          <a:p>
            <a:pPr marL="0" indent="0" algn="ctr">
              <a:buNone/>
            </a:pPr>
            <a:r>
              <a:rPr lang="sv-SE" dirty="0"/>
              <a:t>Vad kan förbättras?</a:t>
            </a:r>
          </a:p>
        </p:txBody>
      </p:sp>
    </p:spTree>
    <p:extLst>
      <p:ext uri="{BB962C8B-B14F-4D97-AF65-F5344CB8AC3E}">
        <p14:creationId xmlns:p14="http://schemas.microsoft.com/office/powerpoint/2010/main" val="320867705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342A4C-5936-FE54-C919-9DC792731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02631"/>
            <a:ext cx="10515600" cy="2852737"/>
          </a:xfrm>
        </p:spPr>
        <p:txBody>
          <a:bodyPr/>
          <a:lstStyle/>
          <a:p>
            <a:pPr algn="ctr"/>
            <a:r>
              <a:rPr lang="sv-SE" sz="9600" b="1" dirty="0">
                <a:solidFill>
                  <a:schemeClr val="bg1"/>
                </a:solidFill>
              </a:rPr>
              <a:t>TACK!</a:t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10189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B3405D-2B38-ED77-A203-AE1A23EE4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Träffarnas innehåll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EB97E2B-1155-BA47-7F05-145B24191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0546" y="2234128"/>
            <a:ext cx="8345129" cy="4351338"/>
          </a:xfrm>
        </p:spPr>
        <p:txBody>
          <a:bodyPr/>
          <a:lstStyle/>
          <a:p>
            <a:pPr marL="0" indent="0" algn="ctr">
              <a:buNone/>
            </a:pPr>
            <a:r>
              <a:rPr lang="sv-SE" dirty="0"/>
              <a:t>Vad vill vi uppnå?</a:t>
            </a:r>
          </a:p>
          <a:p>
            <a:pPr marL="0" indent="0" algn="ctr">
              <a:buNone/>
            </a:pPr>
            <a:r>
              <a:rPr lang="sv-SE" dirty="0"/>
              <a:t>Kommunikation i och runt organisationen</a:t>
            </a:r>
          </a:p>
          <a:p>
            <a:pPr marL="0" indent="0" algn="ctr">
              <a:buNone/>
            </a:pPr>
            <a:r>
              <a:rPr lang="sv-SE" dirty="0"/>
              <a:t>Aktiviteter, kanaler och modeller</a:t>
            </a:r>
          </a:p>
          <a:p>
            <a:pPr marL="0" indent="0" algn="ctr">
              <a:buNone/>
            </a:pPr>
            <a:r>
              <a:rPr lang="sv-SE" dirty="0"/>
              <a:t>Skattkistan</a:t>
            </a:r>
          </a:p>
          <a:p>
            <a:pPr marL="0" indent="0" algn="ctr">
              <a:buNone/>
            </a:pPr>
            <a:r>
              <a:rPr lang="sv-SE" dirty="0"/>
              <a:t>Kommunikationsplanering och strategier</a:t>
            </a:r>
          </a:p>
          <a:p>
            <a:pPr marL="0" indent="0" algn="ctr">
              <a:buNone/>
            </a:pPr>
            <a:r>
              <a:rPr lang="sv-SE" dirty="0"/>
              <a:t>Hur ska vi fortsätta?</a:t>
            </a:r>
          </a:p>
        </p:txBody>
      </p:sp>
    </p:spTree>
    <p:extLst>
      <p:ext uri="{BB962C8B-B14F-4D97-AF65-F5344CB8AC3E}">
        <p14:creationId xmlns:p14="http://schemas.microsoft.com/office/powerpoint/2010/main" val="1918910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9E9CF1-2A7F-6EF1-67F0-A07843BA2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Uppgift inför nästa träff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7CE50CB-7252-3BBB-4D77-36DA45293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dirty="0"/>
              <a:t>Läs de inledande sidorna samt kapitlet ”</a:t>
            </a:r>
            <a:r>
              <a:rPr lang="sv-SE" i="1" dirty="0"/>
              <a:t>Kommunikation i och runt organisationen</a:t>
            </a:r>
            <a:r>
              <a:rPr lang="sv-SE" dirty="0"/>
              <a:t>” i kursboken.</a:t>
            </a:r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dirty="0"/>
              <a:t>Valfritt:</a:t>
            </a:r>
            <a:br>
              <a:rPr lang="sv-SE" dirty="0"/>
            </a:br>
            <a:r>
              <a:rPr lang="sv-SE" dirty="0"/>
              <a:t>Läs rapporten ”Den kommunikativa organisationen”</a:t>
            </a:r>
            <a:br>
              <a:rPr lang="sv-SE" dirty="0"/>
            </a:br>
            <a:r>
              <a:rPr lang="sv-SE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https://sverigeskommunikatorer.se/globalassets/dokument/forskningsrapporter/slutrapport_den_kommunikativa_organisationen.pdf</a:t>
            </a:r>
          </a:p>
        </p:txBody>
      </p:sp>
    </p:spTree>
    <p:extLst>
      <p:ext uri="{BB962C8B-B14F-4D97-AF65-F5344CB8AC3E}">
        <p14:creationId xmlns:p14="http://schemas.microsoft.com/office/powerpoint/2010/main" val="727061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610332-07C2-EA11-3C31-1499CA557C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sv-SE" b="1" dirty="0">
                <a:solidFill>
                  <a:schemeClr val="bg1"/>
                </a:solidFill>
              </a:rPr>
              <a:t>Glädje</a:t>
            </a:r>
            <a:br>
              <a:rPr lang="sv-SE" b="1" dirty="0">
                <a:solidFill>
                  <a:schemeClr val="bg1"/>
                </a:solidFill>
              </a:rPr>
            </a:br>
            <a:r>
              <a:rPr lang="sv-SE" b="1" dirty="0">
                <a:solidFill>
                  <a:schemeClr val="bg1"/>
                </a:solidFill>
              </a:rPr>
              <a:t>Kreativitet</a:t>
            </a:r>
            <a:br>
              <a:rPr lang="sv-SE" b="1" dirty="0">
                <a:solidFill>
                  <a:schemeClr val="bg1"/>
                </a:solidFill>
              </a:rPr>
            </a:br>
            <a:r>
              <a:rPr lang="sv-SE" b="1" dirty="0">
                <a:solidFill>
                  <a:schemeClr val="bg1"/>
                </a:solidFill>
              </a:rPr>
              <a:t>Kommunikation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3C82FE7-1567-402D-C637-40BA7609C8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90434"/>
            <a:ext cx="9144000" cy="1655762"/>
          </a:xfrm>
        </p:spPr>
        <p:txBody>
          <a:bodyPr/>
          <a:lstStyle/>
          <a:p>
            <a:endParaRPr lang="sv-SE" dirty="0"/>
          </a:p>
          <a:p>
            <a:endParaRPr lang="sv-SE" dirty="0"/>
          </a:p>
          <a:p>
            <a:r>
              <a:rPr lang="sv-SE" dirty="0"/>
              <a:t>Välkommen till andra träffen!</a:t>
            </a:r>
          </a:p>
        </p:txBody>
      </p:sp>
    </p:spTree>
    <p:extLst>
      <p:ext uri="{BB962C8B-B14F-4D97-AF65-F5344CB8AC3E}">
        <p14:creationId xmlns:p14="http://schemas.microsoft.com/office/powerpoint/2010/main" val="3555173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CC9B79-4121-2290-23AD-E828DDBBB1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/>
          <a:lstStyle/>
          <a:p>
            <a:r>
              <a:rPr lang="sv-SE" b="1" dirty="0">
                <a:solidFill>
                  <a:schemeClr val="bg1"/>
                </a:solidFill>
              </a:rPr>
              <a:t>Kommunikation i och runt organisationen</a:t>
            </a:r>
          </a:p>
        </p:txBody>
      </p:sp>
    </p:spTree>
    <p:extLst>
      <p:ext uri="{BB962C8B-B14F-4D97-AF65-F5344CB8AC3E}">
        <p14:creationId xmlns:p14="http://schemas.microsoft.com/office/powerpoint/2010/main" val="2058549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E9F3EE-76BA-CE05-CA2B-20A6A9F1D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Tankar efter förra träffen?</a:t>
            </a:r>
          </a:p>
        </p:txBody>
      </p:sp>
    </p:spTree>
    <p:extLst>
      <p:ext uri="{BB962C8B-B14F-4D97-AF65-F5344CB8AC3E}">
        <p14:creationId xmlns:p14="http://schemas.microsoft.com/office/powerpoint/2010/main" val="2558222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lädje Kreativitet Kommunikation" id="{204CC0CA-6B79-47A7-B47B-F34BD5D5BA0A}" vid="{A943D591-2DA6-4F9E-BBFE-A5E28216EAA6}"/>
    </a:ext>
  </a:extLst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6736</TotalTime>
  <Words>498</Words>
  <Application>Microsoft Office PowerPoint</Application>
  <PresentationFormat>Bredbild</PresentationFormat>
  <Paragraphs>104</Paragraphs>
  <Slides>48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48</vt:i4>
      </vt:variant>
    </vt:vector>
  </HeadingPairs>
  <TitlesOfParts>
    <vt:vector size="53" baseType="lpstr">
      <vt:lpstr>Arial</vt:lpstr>
      <vt:lpstr>Calibri</vt:lpstr>
      <vt:lpstr>Calibri Light</vt:lpstr>
      <vt:lpstr>Office-tema</vt:lpstr>
      <vt:lpstr>Anpassad formgivning</vt:lpstr>
      <vt:lpstr>Glädje Kreativitet Kommunikation</vt:lpstr>
      <vt:lpstr>Vad vill vi uppnå?</vt:lpstr>
      <vt:lpstr>Presentation</vt:lpstr>
      <vt:lpstr>Den kommunikativa organisationen</vt:lpstr>
      <vt:lpstr>Träffarnas innehåll</vt:lpstr>
      <vt:lpstr>Uppgift inför nästa träff</vt:lpstr>
      <vt:lpstr>Glädje Kreativitet Kommunikation</vt:lpstr>
      <vt:lpstr>Kommunikation i och runt organisationen</vt:lpstr>
      <vt:lpstr>Tankar efter förra träffen?</vt:lpstr>
      <vt:lpstr>Varför? </vt:lpstr>
      <vt:lpstr>Vad menar vi med  uttrycket kommunikation?</vt:lpstr>
      <vt:lpstr>Kommunikativt ledarskap  Kommunikativt medarbetarskap</vt:lpstr>
      <vt:lpstr>Kommunikatörerna</vt:lpstr>
      <vt:lpstr>Kommunikation på mottagarens villkor</vt:lpstr>
      <vt:lpstr>PowerPoint-presentation</vt:lpstr>
      <vt:lpstr>Fler tankar?</vt:lpstr>
      <vt:lpstr>Uppgift inför nästa träff</vt:lpstr>
      <vt:lpstr>Glädje Kreativitet Kommunikation</vt:lpstr>
      <vt:lpstr>Aktiviteter, kanaler och modeller</vt:lpstr>
      <vt:lpstr>Tankar efter förra träffen?</vt:lpstr>
      <vt:lpstr>Vad gör vi redan bra?  Vad kan vi utveckla?</vt:lpstr>
      <vt:lpstr>Problem  Möjligheter  Resultat</vt:lpstr>
      <vt:lpstr>Viktigaste vidareförmedlarna</vt:lpstr>
      <vt:lpstr>Fler tankar?</vt:lpstr>
      <vt:lpstr>Uppgift inför nästa träff</vt:lpstr>
      <vt:lpstr>Glädje Kreativitet Kommunikation</vt:lpstr>
      <vt:lpstr>Skattkistan</vt:lpstr>
      <vt:lpstr>Tankar efter förra träffen?</vt:lpstr>
      <vt:lpstr>Vad kan användas i din organisation? Av vem/vilka?</vt:lpstr>
      <vt:lpstr>Vad använder din organisation  som inte finns i Skattkistan?</vt:lpstr>
      <vt:lpstr>Fler tankar?</vt:lpstr>
      <vt:lpstr>Uppgift inför nästa träff</vt:lpstr>
      <vt:lpstr>Glädje Kreativitet Kommunikation</vt:lpstr>
      <vt:lpstr>Kommunikationsplanering</vt:lpstr>
      <vt:lpstr>Tankar efter förra träffen?</vt:lpstr>
      <vt:lpstr>I vilka sammanhang behövs kommunikationsplaner?</vt:lpstr>
      <vt:lpstr>Vilka behöver samarbeta när en kommunikationsplan tas fram?</vt:lpstr>
      <vt:lpstr>Vem ansvarar för att en kommunikationsplan…  följs? uppdateras/justeras? följs upp?</vt:lpstr>
      <vt:lpstr>Vilken del av kommunikationsplaneringen är ”svårast”?</vt:lpstr>
      <vt:lpstr>Fler tankar?</vt:lpstr>
      <vt:lpstr>Uppgift inför nästa träff</vt:lpstr>
      <vt:lpstr>Glädje Kreativitet Kommunikation</vt:lpstr>
      <vt:lpstr>Hur går vi vidare?</vt:lpstr>
      <vt:lpstr>Tankar efter förra träffen?</vt:lpstr>
      <vt:lpstr>SWOT</vt:lpstr>
      <vt:lpstr>Hur går vi vidare? Arbetssätt</vt:lpstr>
      <vt:lpstr>Utvärdering</vt:lpstr>
      <vt:lpstr>TACK!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EvaMarie Törnström</dc:creator>
  <cp:lastModifiedBy>EvaMarie Törnström</cp:lastModifiedBy>
  <cp:revision>20</cp:revision>
  <dcterms:created xsi:type="dcterms:W3CDTF">2023-04-21T12:57:45Z</dcterms:created>
  <dcterms:modified xsi:type="dcterms:W3CDTF">2023-04-29T12:28:26Z</dcterms:modified>
</cp:coreProperties>
</file>